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irmala Text" panose="020B0502040204020203" pitchFamily="34" charset="0"/>
      <p:regular r:id="rId12"/>
      <p:bold r:id="rId13"/>
    </p:embeddedFont>
    <p:embeddedFont>
      <p:font typeface="Nunito Bold" panose="020B0604020202020204" charset="0"/>
      <p:regular r:id="rId14"/>
    </p:embeddedFont>
    <p:embeddedFont>
      <p:font typeface="Nunito Light" pitchFamily="2" charset="0"/>
      <p:regular r:id="rId15"/>
    </p:embeddedFont>
    <p:embeddedFont>
      <p:font typeface="Nunito Sans" pitchFamily="2" charset="0"/>
      <p:regular r:id="rId16"/>
    </p:embeddedFont>
    <p:embeddedFont>
      <p:font typeface="Nunito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176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335834"/>
            <a:ext cx="9445526" cy="180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Indian Real Estate Market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75834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 comprehensive data-driven analysis of India's property market, examining 250,000+ listings to uncover pricing patterns, regional variations, and buyer preferences through interactive Tableau dashboards.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2047" y="680145"/>
            <a:ext cx="6443960" cy="83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047" y="2148780"/>
            <a:ext cx="3866257" cy="4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2047" y="2832497"/>
            <a:ext cx="7927627" cy="212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This project analyzes the Indian real estate market using a comprehensive dataset of approximately 250,000 property listings. The goal is to identify critical pricing patterns, property availability trends, buyer preferences, and regional market variations across multiple cities and states.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5209283"/>
            <a:ext cx="3866257" cy="49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Deliverables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047" y="5892999"/>
            <a:ext cx="7927627" cy="130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Two interactive Tableau dashboards were developed to transform raw data into clear, actionable insights for decision-makers, investors, and market analysts seeking data-backed intelligence.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67850" y="2190601"/>
            <a:ext cx="7927627" cy="7927628"/>
            <a:chOff x="0" y="0"/>
            <a:chExt cx="10570170" cy="1057017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570210" cy="10570210"/>
            </a:xfrm>
            <a:custGeom>
              <a:avLst/>
              <a:gdLst/>
              <a:ahLst/>
              <a:cxnLst/>
              <a:rect l="l" t="t" r="r" b="b"/>
              <a:pathLst>
                <a:path w="10570210" h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27795" y="700385"/>
            <a:ext cx="6628060" cy="8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Data Description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23032" y="2082850"/>
            <a:ext cx="8093125" cy="3040261"/>
            <a:chOff x="0" y="0"/>
            <a:chExt cx="10790833" cy="4053682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778110" cy="4041013"/>
            </a:xfrm>
            <a:custGeom>
              <a:avLst/>
              <a:gdLst/>
              <a:ahLst/>
              <a:cxnLst/>
              <a:rect l="l" t="t" r="r" b="b"/>
              <a:pathLst>
                <a:path w="10778110" h="4041013">
                  <a:moveTo>
                    <a:pt x="0" y="148463"/>
                  </a:moveTo>
                  <a:cubicBezTo>
                    <a:pt x="0" y="66421"/>
                    <a:pt x="66548" y="0"/>
                    <a:pt x="148717" y="0"/>
                  </a:cubicBezTo>
                  <a:lnTo>
                    <a:pt x="10629392" y="0"/>
                  </a:lnTo>
                  <a:cubicBezTo>
                    <a:pt x="10711561" y="0"/>
                    <a:pt x="10778110" y="66421"/>
                    <a:pt x="10778110" y="148463"/>
                  </a:cubicBezTo>
                  <a:lnTo>
                    <a:pt x="10778110" y="3892550"/>
                  </a:lnTo>
                  <a:cubicBezTo>
                    <a:pt x="10778110" y="3974592"/>
                    <a:pt x="10711561" y="4041013"/>
                    <a:pt x="10629392" y="4041013"/>
                  </a:cubicBezTo>
                  <a:lnTo>
                    <a:pt x="148717" y="4041013"/>
                  </a:lnTo>
                  <a:cubicBezTo>
                    <a:pt x="66548" y="4041013"/>
                    <a:pt x="0" y="3974465"/>
                    <a:pt x="0" y="3892550"/>
                  </a:cubicBezTo>
                  <a:close/>
                </a:path>
              </a:pathLst>
            </a:custGeom>
            <a:solidFill>
              <a:srgbClr val="E4E4E7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790810" cy="4053713"/>
            </a:xfrm>
            <a:custGeom>
              <a:avLst/>
              <a:gdLst/>
              <a:ahLst/>
              <a:cxnLst/>
              <a:rect l="l" t="t" r="r" b="b"/>
              <a:pathLst>
                <a:path w="10790810" h="4053713">
                  <a:moveTo>
                    <a:pt x="0" y="154813"/>
                  </a:moveTo>
                  <a:cubicBezTo>
                    <a:pt x="0" y="69342"/>
                    <a:pt x="69469" y="0"/>
                    <a:pt x="155067" y="0"/>
                  </a:cubicBezTo>
                  <a:lnTo>
                    <a:pt x="10635742" y="0"/>
                  </a:lnTo>
                  <a:lnTo>
                    <a:pt x="10635742" y="6350"/>
                  </a:lnTo>
                  <a:lnTo>
                    <a:pt x="10635742" y="0"/>
                  </a:lnTo>
                  <a:cubicBezTo>
                    <a:pt x="10721340" y="0"/>
                    <a:pt x="10790810" y="69342"/>
                    <a:pt x="10790810" y="154813"/>
                  </a:cubicBezTo>
                  <a:lnTo>
                    <a:pt x="10784460" y="154813"/>
                  </a:lnTo>
                  <a:lnTo>
                    <a:pt x="10790810" y="154813"/>
                  </a:lnTo>
                  <a:lnTo>
                    <a:pt x="10790810" y="3898900"/>
                  </a:lnTo>
                  <a:lnTo>
                    <a:pt x="10784460" y="3898900"/>
                  </a:lnTo>
                  <a:lnTo>
                    <a:pt x="10790810" y="3898900"/>
                  </a:lnTo>
                  <a:cubicBezTo>
                    <a:pt x="10790810" y="3984371"/>
                    <a:pt x="10721340" y="4053713"/>
                    <a:pt x="10635742" y="4053713"/>
                  </a:cubicBezTo>
                  <a:lnTo>
                    <a:pt x="10635742" y="4047363"/>
                  </a:lnTo>
                  <a:lnTo>
                    <a:pt x="10635742" y="4053713"/>
                  </a:lnTo>
                  <a:lnTo>
                    <a:pt x="155067" y="4053713"/>
                  </a:lnTo>
                  <a:lnTo>
                    <a:pt x="155067" y="4047363"/>
                  </a:lnTo>
                  <a:lnTo>
                    <a:pt x="155067" y="4053713"/>
                  </a:lnTo>
                  <a:cubicBezTo>
                    <a:pt x="69469" y="4053713"/>
                    <a:pt x="0" y="3984371"/>
                    <a:pt x="0" y="3898900"/>
                  </a:cubicBezTo>
                  <a:lnTo>
                    <a:pt x="0" y="154813"/>
                  </a:lnTo>
                  <a:lnTo>
                    <a:pt x="6350" y="154813"/>
                  </a:lnTo>
                  <a:lnTo>
                    <a:pt x="0" y="154813"/>
                  </a:lnTo>
                  <a:moveTo>
                    <a:pt x="12700" y="154813"/>
                  </a:moveTo>
                  <a:lnTo>
                    <a:pt x="12700" y="3898900"/>
                  </a:lnTo>
                  <a:lnTo>
                    <a:pt x="6350" y="3898900"/>
                  </a:lnTo>
                  <a:lnTo>
                    <a:pt x="12700" y="3898900"/>
                  </a:lnTo>
                  <a:cubicBezTo>
                    <a:pt x="12700" y="3977386"/>
                    <a:pt x="76454" y="4041013"/>
                    <a:pt x="155067" y="4041013"/>
                  </a:cubicBezTo>
                  <a:lnTo>
                    <a:pt x="10635742" y="4041013"/>
                  </a:lnTo>
                  <a:cubicBezTo>
                    <a:pt x="10714355" y="4041013"/>
                    <a:pt x="10778110" y="3977386"/>
                    <a:pt x="10778110" y="3898900"/>
                  </a:cubicBezTo>
                  <a:lnTo>
                    <a:pt x="10778110" y="154813"/>
                  </a:lnTo>
                  <a:cubicBezTo>
                    <a:pt x="10778109" y="76327"/>
                    <a:pt x="10714355" y="12700"/>
                    <a:pt x="10635742" y="12700"/>
                  </a:cubicBezTo>
                  <a:lnTo>
                    <a:pt x="155067" y="12700"/>
                  </a:lnTo>
                  <a:lnTo>
                    <a:pt x="155067" y="6350"/>
                  </a:lnTo>
                  <a:lnTo>
                    <a:pt x="155067" y="12700"/>
                  </a:lnTo>
                  <a:cubicBezTo>
                    <a:pt x="76454" y="12700"/>
                    <a:pt x="12700" y="76327"/>
                    <a:pt x="12700" y="154813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02382" y="2362200"/>
            <a:ext cx="795337" cy="795338"/>
            <a:chOff x="0" y="0"/>
            <a:chExt cx="1060450" cy="10604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0450" cy="1060450"/>
            </a:xfrm>
            <a:custGeom>
              <a:avLst/>
              <a:gdLst/>
              <a:ahLst/>
              <a:cxnLst/>
              <a:rect l="l" t="t" r="r" b="b"/>
              <a:pathLst>
                <a:path w="1060450" h="1060450">
                  <a:moveTo>
                    <a:pt x="0" y="530225"/>
                  </a:moveTo>
                  <a:cubicBezTo>
                    <a:pt x="0" y="237363"/>
                    <a:pt x="237363" y="0"/>
                    <a:pt x="530225" y="0"/>
                  </a:cubicBezTo>
                  <a:cubicBezTo>
                    <a:pt x="823087" y="0"/>
                    <a:pt x="1060450" y="237363"/>
                    <a:pt x="1060450" y="530225"/>
                  </a:cubicBezTo>
                  <a:cubicBezTo>
                    <a:pt x="1060450" y="823087"/>
                    <a:pt x="823087" y="1060450"/>
                    <a:pt x="530225" y="1060450"/>
                  </a:cubicBezTo>
                  <a:cubicBezTo>
                    <a:pt x="237363" y="1060450"/>
                    <a:pt x="0" y="823087"/>
                    <a:pt x="0" y="530225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421160" y="2580977"/>
            <a:ext cx="357782" cy="357783"/>
          </a:xfrm>
          <a:custGeom>
            <a:avLst/>
            <a:gdLst/>
            <a:ahLst/>
            <a:cxnLst/>
            <a:rect l="l" t="t" r="r" b="b"/>
            <a:pathLst>
              <a:path w="357782" h="357783">
                <a:moveTo>
                  <a:pt x="0" y="0"/>
                </a:moveTo>
                <a:lnTo>
                  <a:pt x="357782" y="0"/>
                </a:lnTo>
                <a:lnTo>
                  <a:pt x="357782" y="357783"/>
                </a:lnTo>
                <a:lnTo>
                  <a:pt x="0" y="35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631" b="-263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02382" y="3403550"/>
            <a:ext cx="3313956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Location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2382" y="3910012"/>
            <a:ext cx="7534424" cy="93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State, City, and Locality information covering major Indian markets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71695" y="2082850"/>
            <a:ext cx="8093274" cy="3040261"/>
            <a:chOff x="0" y="0"/>
            <a:chExt cx="10791032" cy="4053682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778236" cy="4041013"/>
            </a:xfrm>
            <a:custGeom>
              <a:avLst/>
              <a:gdLst/>
              <a:ahLst/>
              <a:cxnLst/>
              <a:rect l="l" t="t" r="r" b="b"/>
              <a:pathLst>
                <a:path w="10778236" h="4041013">
                  <a:moveTo>
                    <a:pt x="0" y="148463"/>
                  </a:moveTo>
                  <a:cubicBezTo>
                    <a:pt x="0" y="66421"/>
                    <a:pt x="66548" y="0"/>
                    <a:pt x="148717" y="0"/>
                  </a:cubicBezTo>
                  <a:lnTo>
                    <a:pt x="10629519" y="0"/>
                  </a:lnTo>
                  <a:cubicBezTo>
                    <a:pt x="10711687" y="0"/>
                    <a:pt x="10778236" y="66421"/>
                    <a:pt x="10778236" y="148463"/>
                  </a:cubicBezTo>
                  <a:lnTo>
                    <a:pt x="10778236" y="3892550"/>
                  </a:lnTo>
                  <a:cubicBezTo>
                    <a:pt x="10778236" y="3974592"/>
                    <a:pt x="10711687" y="4041013"/>
                    <a:pt x="10629519" y="4041013"/>
                  </a:cubicBezTo>
                  <a:lnTo>
                    <a:pt x="148717" y="4041013"/>
                  </a:lnTo>
                  <a:cubicBezTo>
                    <a:pt x="66548" y="4041013"/>
                    <a:pt x="0" y="3974465"/>
                    <a:pt x="0" y="3892550"/>
                  </a:cubicBezTo>
                  <a:close/>
                </a:path>
              </a:pathLst>
            </a:custGeom>
            <a:solidFill>
              <a:srgbClr val="E4E4E7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790936" cy="4053713"/>
            </a:xfrm>
            <a:custGeom>
              <a:avLst/>
              <a:gdLst/>
              <a:ahLst/>
              <a:cxnLst/>
              <a:rect l="l" t="t" r="r" b="b"/>
              <a:pathLst>
                <a:path w="10790936" h="4053713">
                  <a:moveTo>
                    <a:pt x="0" y="154813"/>
                  </a:moveTo>
                  <a:cubicBezTo>
                    <a:pt x="0" y="69342"/>
                    <a:pt x="69469" y="0"/>
                    <a:pt x="155067" y="0"/>
                  </a:cubicBezTo>
                  <a:lnTo>
                    <a:pt x="10635869" y="0"/>
                  </a:lnTo>
                  <a:lnTo>
                    <a:pt x="10635869" y="6350"/>
                  </a:lnTo>
                  <a:lnTo>
                    <a:pt x="10635869" y="0"/>
                  </a:lnTo>
                  <a:cubicBezTo>
                    <a:pt x="10721467" y="0"/>
                    <a:pt x="10790936" y="69342"/>
                    <a:pt x="10790936" y="154813"/>
                  </a:cubicBezTo>
                  <a:lnTo>
                    <a:pt x="10784586" y="154813"/>
                  </a:lnTo>
                  <a:lnTo>
                    <a:pt x="10790936" y="154813"/>
                  </a:lnTo>
                  <a:lnTo>
                    <a:pt x="10790936" y="3898900"/>
                  </a:lnTo>
                  <a:lnTo>
                    <a:pt x="10784586" y="3898900"/>
                  </a:lnTo>
                  <a:lnTo>
                    <a:pt x="10790936" y="3898900"/>
                  </a:lnTo>
                  <a:cubicBezTo>
                    <a:pt x="10790936" y="3984371"/>
                    <a:pt x="10721467" y="4053713"/>
                    <a:pt x="10635869" y="4053713"/>
                  </a:cubicBezTo>
                  <a:lnTo>
                    <a:pt x="10635869" y="4047363"/>
                  </a:lnTo>
                  <a:lnTo>
                    <a:pt x="10635869" y="4053713"/>
                  </a:lnTo>
                  <a:lnTo>
                    <a:pt x="155067" y="4053713"/>
                  </a:lnTo>
                  <a:lnTo>
                    <a:pt x="155067" y="4047363"/>
                  </a:lnTo>
                  <a:lnTo>
                    <a:pt x="155067" y="4053713"/>
                  </a:lnTo>
                  <a:cubicBezTo>
                    <a:pt x="69469" y="4053713"/>
                    <a:pt x="0" y="3984371"/>
                    <a:pt x="0" y="3898900"/>
                  </a:cubicBezTo>
                  <a:lnTo>
                    <a:pt x="0" y="154813"/>
                  </a:lnTo>
                  <a:lnTo>
                    <a:pt x="6350" y="154813"/>
                  </a:lnTo>
                  <a:lnTo>
                    <a:pt x="0" y="154813"/>
                  </a:lnTo>
                  <a:moveTo>
                    <a:pt x="12700" y="154813"/>
                  </a:moveTo>
                  <a:lnTo>
                    <a:pt x="12700" y="3898900"/>
                  </a:lnTo>
                  <a:lnTo>
                    <a:pt x="6350" y="3898900"/>
                  </a:lnTo>
                  <a:lnTo>
                    <a:pt x="12700" y="3898900"/>
                  </a:lnTo>
                  <a:cubicBezTo>
                    <a:pt x="12700" y="3977386"/>
                    <a:pt x="76454" y="4041013"/>
                    <a:pt x="155067" y="4041013"/>
                  </a:cubicBezTo>
                  <a:lnTo>
                    <a:pt x="10635869" y="4041013"/>
                  </a:lnTo>
                  <a:cubicBezTo>
                    <a:pt x="10714482" y="4041013"/>
                    <a:pt x="10778236" y="3977386"/>
                    <a:pt x="10778236" y="3898900"/>
                  </a:cubicBezTo>
                  <a:lnTo>
                    <a:pt x="10778236" y="154813"/>
                  </a:lnTo>
                  <a:cubicBezTo>
                    <a:pt x="10778363" y="76327"/>
                    <a:pt x="10714609" y="12700"/>
                    <a:pt x="10635869" y="12700"/>
                  </a:cubicBezTo>
                  <a:lnTo>
                    <a:pt x="155067" y="12700"/>
                  </a:lnTo>
                  <a:lnTo>
                    <a:pt x="155067" y="6350"/>
                  </a:lnTo>
                  <a:lnTo>
                    <a:pt x="155067" y="12700"/>
                  </a:lnTo>
                  <a:cubicBezTo>
                    <a:pt x="76454" y="12700"/>
                    <a:pt x="12700" y="76327"/>
                    <a:pt x="12700" y="154813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551045" y="2362200"/>
            <a:ext cx="795338" cy="795338"/>
            <a:chOff x="0" y="0"/>
            <a:chExt cx="1060450" cy="10604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0450" cy="1060450"/>
            </a:xfrm>
            <a:custGeom>
              <a:avLst/>
              <a:gdLst/>
              <a:ahLst/>
              <a:cxnLst/>
              <a:rect l="l" t="t" r="r" b="b"/>
              <a:pathLst>
                <a:path w="1060450" h="1060450">
                  <a:moveTo>
                    <a:pt x="0" y="530225"/>
                  </a:moveTo>
                  <a:cubicBezTo>
                    <a:pt x="0" y="237363"/>
                    <a:pt x="237363" y="0"/>
                    <a:pt x="530225" y="0"/>
                  </a:cubicBezTo>
                  <a:cubicBezTo>
                    <a:pt x="823087" y="0"/>
                    <a:pt x="1060450" y="237363"/>
                    <a:pt x="1060450" y="530225"/>
                  </a:cubicBezTo>
                  <a:cubicBezTo>
                    <a:pt x="1060450" y="823087"/>
                    <a:pt x="823087" y="1060450"/>
                    <a:pt x="530225" y="1060450"/>
                  </a:cubicBezTo>
                  <a:cubicBezTo>
                    <a:pt x="237363" y="1060450"/>
                    <a:pt x="0" y="823087"/>
                    <a:pt x="0" y="530225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Freeform 20" descr="preencoded.png"/>
          <p:cNvSpPr/>
          <p:nvPr/>
        </p:nvSpPr>
        <p:spPr>
          <a:xfrm>
            <a:off x="9769822" y="2580977"/>
            <a:ext cx="357782" cy="357783"/>
          </a:xfrm>
          <a:custGeom>
            <a:avLst/>
            <a:gdLst/>
            <a:ahLst/>
            <a:cxnLst/>
            <a:rect l="l" t="t" r="r" b="b"/>
            <a:pathLst>
              <a:path w="357782" h="357783">
                <a:moveTo>
                  <a:pt x="0" y="0"/>
                </a:moveTo>
                <a:lnTo>
                  <a:pt x="357783" y="0"/>
                </a:lnTo>
                <a:lnTo>
                  <a:pt x="357783" y="357783"/>
                </a:lnTo>
                <a:lnTo>
                  <a:pt x="0" y="35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578" r="-6578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551045" y="3403550"/>
            <a:ext cx="3313956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Property Details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51045" y="3910012"/>
            <a:ext cx="7534572" cy="93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BHK configuration, size in SqFt, furnished status, property type, and availability status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3032" y="5378649"/>
            <a:ext cx="8093125" cy="3040261"/>
            <a:chOff x="0" y="0"/>
            <a:chExt cx="10790833" cy="4053682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0778110" cy="4041013"/>
            </a:xfrm>
            <a:custGeom>
              <a:avLst/>
              <a:gdLst/>
              <a:ahLst/>
              <a:cxnLst/>
              <a:rect l="l" t="t" r="r" b="b"/>
              <a:pathLst>
                <a:path w="10778110" h="4041013">
                  <a:moveTo>
                    <a:pt x="0" y="148463"/>
                  </a:moveTo>
                  <a:cubicBezTo>
                    <a:pt x="0" y="66421"/>
                    <a:pt x="66548" y="0"/>
                    <a:pt x="148717" y="0"/>
                  </a:cubicBezTo>
                  <a:lnTo>
                    <a:pt x="10629392" y="0"/>
                  </a:lnTo>
                  <a:cubicBezTo>
                    <a:pt x="10711561" y="0"/>
                    <a:pt x="10778110" y="66421"/>
                    <a:pt x="10778110" y="148463"/>
                  </a:cubicBezTo>
                  <a:lnTo>
                    <a:pt x="10778110" y="3892550"/>
                  </a:lnTo>
                  <a:cubicBezTo>
                    <a:pt x="10778110" y="3974592"/>
                    <a:pt x="10711561" y="4041013"/>
                    <a:pt x="10629392" y="4041013"/>
                  </a:cubicBezTo>
                  <a:lnTo>
                    <a:pt x="148717" y="4041013"/>
                  </a:lnTo>
                  <a:cubicBezTo>
                    <a:pt x="66548" y="4041013"/>
                    <a:pt x="0" y="3974465"/>
                    <a:pt x="0" y="3892550"/>
                  </a:cubicBezTo>
                  <a:close/>
                </a:path>
              </a:pathLst>
            </a:custGeom>
            <a:solidFill>
              <a:srgbClr val="E4E4E7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0790810" cy="4053713"/>
            </a:xfrm>
            <a:custGeom>
              <a:avLst/>
              <a:gdLst/>
              <a:ahLst/>
              <a:cxnLst/>
              <a:rect l="l" t="t" r="r" b="b"/>
              <a:pathLst>
                <a:path w="10790810" h="4053713">
                  <a:moveTo>
                    <a:pt x="0" y="154813"/>
                  </a:moveTo>
                  <a:cubicBezTo>
                    <a:pt x="0" y="69342"/>
                    <a:pt x="69469" y="0"/>
                    <a:pt x="155067" y="0"/>
                  </a:cubicBezTo>
                  <a:lnTo>
                    <a:pt x="10635742" y="0"/>
                  </a:lnTo>
                  <a:lnTo>
                    <a:pt x="10635742" y="6350"/>
                  </a:lnTo>
                  <a:lnTo>
                    <a:pt x="10635742" y="0"/>
                  </a:lnTo>
                  <a:cubicBezTo>
                    <a:pt x="10721340" y="0"/>
                    <a:pt x="10790810" y="69342"/>
                    <a:pt x="10790810" y="154813"/>
                  </a:cubicBezTo>
                  <a:lnTo>
                    <a:pt x="10784460" y="154813"/>
                  </a:lnTo>
                  <a:lnTo>
                    <a:pt x="10790810" y="154813"/>
                  </a:lnTo>
                  <a:lnTo>
                    <a:pt x="10790810" y="3898900"/>
                  </a:lnTo>
                  <a:lnTo>
                    <a:pt x="10784460" y="3898900"/>
                  </a:lnTo>
                  <a:lnTo>
                    <a:pt x="10790810" y="3898900"/>
                  </a:lnTo>
                  <a:cubicBezTo>
                    <a:pt x="10790810" y="3984371"/>
                    <a:pt x="10721340" y="4053713"/>
                    <a:pt x="10635742" y="4053713"/>
                  </a:cubicBezTo>
                  <a:lnTo>
                    <a:pt x="10635742" y="4047363"/>
                  </a:lnTo>
                  <a:lnTo>
                    <a:pt x="10635742" y="4053713"/>
                  </a:lnTo>
                  <a:lnTo>
                    <a:pt x="155067" y="4053713"/>
                  </a:lnTo>
                  <a:lnTo>
                    <a:pt x="155067" y="4047363"/>
                  </a:lnTo>
                  <a:lnTo>
                    <a:pt x="155067" y="4053713"/>
                  </a:lnTo>
                  <a:cubicBezTo>
                    <a:pt x="69469" y="4053713"/>
                    <a:pt x="0" y="3984371"/>
                    <a:pt x="0" y="3898900"/>
                  </a:cubicBezTo>
                  <a:lnTo>
                    <a:pt x="0" y="154813"/>
                  </a:lnTo>
                  <a:lnTo>
                    <a:pt x="6350" y="154813"/>
                  </a:lnTo>
                  <a:lnTo>
                    <a:pt x="0" y="154813"/>
                  </a:lnTo>
                  <a:moveTo>
                    <a:pt x="12700" y="154813"/>
                  </a:moveTo>
                  <a:lnTo>
                    <a:pt x="12700" y="3898900"/>
                  </a:lnTo>
                  <a:lnTo>
                    <a:pt x="6350" y="3898900"/>
                  </a:lnTo>
                  <a:lnTo>
                    <a:pt x="12700" y="3898900"/>
                  </a:lnTo>
                  <a:cubicBezTo>
                    <a:pt x="12700" y="3977386"/>
                    <a:pt x="76454" y="4041013"/>
                    <a:pt x="155067" y="4041013"/>
                  </a:cubicBezTo>
                  <a:lnTo>
                    <a:pt x="10635742" y="4041013"/>
                  </a:lnTo>
                  <a:cubicBezTo>
                    <a:pt x="10714355" y="4041013"/>
                    <a:pt x="10778110" y="3977386"/>
                    <a:pt x="10778110" y="3898900"/>
                  </a:cubicBezTo>
                  <a:lnTo>
                    <a:pt x="10778110" y="154813"/>
                  </a:lnTo>
                  <a:cubicBezTo>
                    <a:pt x="10778109" y="76327"/>
                    <a:pt x="10714355" y="12700"/>
                    <a:pt x="10635742" y="12700"/>
                  </a:cubicBezTo>
                  <a:lnTo>
                    <a:pt x="155067" y="12700"/>
                  </a:lnTo>
                  <a:lnTo>
                    <a:pt x="155067" y="6350"/>
                  </a:lnTo>
                  <a:lnTo>
                    <a:pt x="155067" y="12700"/>
                  </a:lnTo>
                  <a:cubicBezTo>
                    <a:pt x="76454" y="12700"/>
                    <a:pt x="12700" y="76327"/>
                    <a:pt x="12700" y="154813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202382" y="5657999"/>
            <a:ext cx="795337" cy="795338"/>
            <a:chOff x="0" y="0"/>
            <a:chExt cx="1060450" cy="10604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60450" cy="1060450"/>
            </a:xfrm>
            <a:custGeom>
              <a:avLst/>
              <a:gdLst/>
              <a:ahLst/>
              <a:cxnLst/>
              <a:rect l="l" t="t" r="r" b="b"/>
              <a:pathLst>
                <a:path w="1060450" h="1060450">
                  <a:moveTo>
                    <a:pt x="0" y="530225"/>
                  </a:moveTo>
                  <a:cubicBezTo>
                    <a:pt x="0" y="237363"/>
                    <a:pt x="237363" y="0"/>
                    <a:pt x="530225" y="0"/>
                  </a:cubicBezTo>
                  <a:cubicBezTo>
                    <a:pt x="823087" y="0"/>
                    <a:pt x="1060450" y="237363"/>
                    <a:pt x="1060450" y="530225"/>
                  </a:cubicBezTo>
                  <a:cubicBezTo>
                    <a:pt x="1060450" y="823087"/>
                    <a:pt x="823087" y="1060450"/>
                    <a:pt x="530225" y="1060450"/>
                  </a:cubicBezTo>
                  <a:cubicBezTo>
                    <a:pt x="237363" y="1060450"/>
                    <a:pt x="0" y="823087"/>
                    <a:pt x="0" y="530225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Freeform 28" descr="preencoded.png"/>
          <p:cNvSpPr/>
          <p:nvPr/>
        </p:nvSpPr>
        <p:spPr>
          <a:xfrm>
            <a:off x="1421160" y="5876776"/>
            <a:ext cx="357782" cy="357782"/>
          </a:xfrm>
          <a:custGeom>
            <a:avLst/>
            <a:gdLst/>
            <a:ahLst/>
            <a:cxnLst/>
            <a:rect l="l" t="t" r="r" b="b"/>
            <a:pathLst>
              <a:path w="357782" h="357782">
                <a:moveTo>
                  <a:pt x="0" y="0"/>
                </a:moveTo>
                <a:lnTo>
                  <a:pt x="357782" y="0"/>
                </a:lnTo>
                <a:lnTo>
                  <a:pt x="357782" y="357783"/>
                </a:lnTo>
                <a:lnTo>
                  <a:pt x="0" y="357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8421" b="-18421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02382" y="6699349"/>
            <a:ext cx="3313956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Price Metrics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2382" y="7205811"/>
            <a:ext cx="7534424" cy="93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Price in Lakhs and Price per SqFt for comprehensive valuation analysis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271695" y="5378649"/>
            <a:ext cx="8093274" cy="3040261"/>
            <a:chOff x="0" y="0"/>
            <a:chExt cx="10791032" cy="4053682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778236" cy="4041013"/>
            </a:xfrm>
            <a:custGeom>
              <a:avLst/>
              <a:gdLst/>
              <a:ahLst/>
              <a:cxnLst/>
              <a:rect l="l" t="t" r="r" b="b"/>
              <a:pathLst>
                <a:path w="10778236" h="4041013">
                  <a:moveTo>
                    <a:pt x="0" y="148463"/>
                  </a:moveTo>
                  <a:cubicBezTo>
                    <a:pt x="0" y="66421"/>
                    <a:pt x="66548" y="0"/>
                    <a:pt x="148717" y="0"/>
                  </a:cubicBezTo>
                  <a:lnTo>
                    <a:pt x="10629519" y="0"/>
                  </a:lnTo>
                  <a:cubicBezTo>
                    <a:pt x="10711687" y="0"/>
                    <a:pt x="10778236" y="66421"/>
                    <a:pt x="10778236" y="148463"/>
                  </a:cubicBezTo>
                  <a:lnTo>
                    <a:pt x="10778236" y="3892550"/>
                  </a:lnTo>
                  <a:cubicBezTo>
                    <a:pt x="10778236" y="3974592"/>
                    <a:pt x="10711687" y="4041013"/>
                    <a:pt x="10629519" y="4041013"/>
                  </a:cubicBezTo>
                  <a:lnTo>
                    <a:pt x="148717" y="4041013"/>
                  </a:lnTo>
                  <a:cubicBezTo>
                    <a:pt x="66548" y="4041013"/>
                    <a:pt x="0" y="3974465"/>
                    <a:pt x="0" y="3892550"/>
                  </a:cubicBezTo>
                  <a:close/>
                </a:path>
              </a:pathLst>
            </a:custGeom>
            <a:solidFill>
              <a:srgbClr val="E4E4E7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790936" cy="4053713"/>
            </a:xfrm>
            <a:custGeom>
              <a:avLst/>
              <a:gdLst/>
              <a:ahLst/>
              <a:cxnLst/>
              <a:rect l="l" t="t" r="r" b="b"/>
              <a:pathLst>
                <a:path w="10790936" h="4053713">
                  <a:moveTo>
                    <a:pt x="0" y="154813"/>
                  </a:moveTo>
                  <a:cubicBezTo>
                    <a:pt x="0" y="69342"/>
                    <a:pt x="69469" y="0"/>
                    <a:pt x="155067" y="0"/>
                  </a:cubicBezTo>
                  <a:lnTo>
                    <a:pt x="10635869" y="0"/>
                  </a:lnTo>
                  <a:lnTo>
                    <a:pt x="10635869" y="6350"/>
                  </a:lnTo>
                  <a:lnTo>
                    <a:pt x="10635869" y="0"/>
                  </a:lnTo>
                  <a:cubicBezTo>
                    <a:pt x="10721467" y="0"/>
                    <a:pt x="10790936" y="69342"/>
                    <a:pt x="10790936" y="154813"/>
                  </a:cubicBezTo>
                  <a:lnTo>
                    <a:pt x="10784586" y="154813"/>
                  </a:lnTo>
                  <a:lnTo>
                    <a:pt x="10790936" y="154813"/>
                  </a:lnTo>
                  <a:lnTo>
                    <a:pt x="10790936" y="3898900"/>
                  </a:lnTo>
                  <a:lnTo>
                    <a:pt x="10784586" y="3898900"/>
                  </a:lnTo>
                  <a:lnTo>
                    <a:pt x="10790936" y="3898900"/>
                  </a:lnTo>
                  <a:cubicBezTo>
                    <a:pt x="10790936" y="3984371"/>
                    <a:pt x="10721467" y="4053713"/>
                    <a:pt x="10635869" y="4053713"/>
                  </a:cubicBezTo>
                  <a:lnTo>
                    <a:pt x="10635869" y="4047363"/>
                  </a:lnTo>
                  <a:lnTo>
                    <a:pt x="10635869" y="4053713"/>
                  </a:lnTo>
                  <a:lnTo>
                    <a:pt x="155067" y="4053713"/>
                  </a:lnTo>
                  <a:lnTo>
                    <a:pt x="155067" y="4047363"/>
                  </a:lnTo>
                  <a:lnTo>
                    <a:pt x="155067" y="4053713"/>
                  </a:lnTo>
                  <a:cubicBezTo>
                    <a:pt x="69469" y="4053713"/>
                    <a:pt x="0" y="3984371"/>
                    <a:pt x="0" y="3898900"/>
                  </a:cubicBezTo>
                  <a:lnTo>
                    <a:pt x="0" y="154813"/>
                  </a:lnTo>
                  <a:lnTo>
                    <a:pt x="6350" y="154813"/>
                  </a:lnTo>
                  <a:lnTo>
                    <a:pt x="0" y="154813"/>
                  </a:lnTo>
                  <a:moveTo>
                    <a:pt x="12700" y="154813"/>
                  </a:moveTo>
                  <a:lnTo>
                    <a:pt x="12700" y="3898900"/>
                  </a:lnTo>
                  <a:lnTo>
                    <a:pt x="6350" y="3898900"/>
                  </a:lnTo>
                  <a:lnTo>
                    <a:pt x="12700" y="3898900"/>
                  </a:lnTo>
                  <a:cubicBezTo>
                    <a:pt x="12700" y="3977386"/>
                    <a:pt x="76454" y="4041013"/>
                    <a:pt x="155067" y="4041013"/>
                  </a:cubicBezTo>
                  <a:lnTo>
                    <a:pt x="10635869" y="4041013"/>
                  </a:lnTo>
                  <a:cubicBezTo>
                    <a:pt x="10714482" y="4041013"/>
                    <a:pt x="10778236" y="3977386"/>
                    <a:pt x="10778236" y="3898900"/>
                  </a:cubicBezTo>
                  <a:lnTo>
                    <a:pt x="10778236" y="154813"/>
                  </a:lnTo>
                  <a:cubicBezTo>
                    <a:pt x="10778363" y="76327"/>
                    <a:pt x="10714609" y="12700"/>
                    <a:pt x="10635869" y="12700"/>
                  </a:cubicBezTo>
                  <a:lnTo>
                    <a:pt x="155067" y="12700"/>
                  </a:lnTo>
                  <a:lnTo>
                    <a:pt x="155067" y="6350"/>
                  </a:lnTo>
                  <a:lnTo>
                    <a:pt x="155067" y="12700"/>
                  </a:lnTo>
                  <a:cubicBezTo>
                    <a:pt x="76454" y="12700"/>
                    <a:pt x="12700" y="76327"/>
                    <a:pt x="12700" y="154813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9551045" y="5657999"/>
            <a:ext cx="795338" cy="795338"/>
            <a:chOff x="0" y="0"/>
            <a:chExt cx="1060450" cy="10604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450" cy="1060450"/>
            </a:xfrm>
            <a:custGeom>
              <a:avLst/>
              <a:gdLst/>
              <a:ahLst/>
              <a:cxnLst/>
              <a:rect l="l" t="t" r="r" b="b"/>
              <a:pathLst>
                <a:path w="1060450" h="1060450">
                  <a:moveTo>
                    <a:pt x="0" y="530225"/>
                  </a:moveTo>
                  <a:cubicBezTo>
                    <a:pt x="0" y="237363"/>
                    <a:pt x="237363" y="0"/>
                    <a:pt x="530225" y="0"/>
                  </a:cubicBezTo>
                  <a:cubicBezTo>
                    <a:pt x="823087" y="0"/>
                    <a:pt x="1060450" y="237363"/>
                    <a:pt x="1060450" y="530225"/>
                  </a:cubicBezTo>
                  <a:cubicBezTo>
                    <a:pt x="1060450" y="823087"/>
                    <a:pt x="823087" y="1060450"/>
                    <a:pt x="530225" y="1060450"/>
                  </a:cubicBezTo>
                  <a:cubicBezTo>
                    <a:pt x="237363" y="1060450"/>
                    <a:pt x="0" y="823087"/>
                    <a:pt x="0" y="530225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Freeform 36" descr="preencoded.png"/>
          <p:cNvSpPr/>
          <p:nvPr/>
        </p:nvSpPr>
        <p:spPr>
          <a:xfrm>
            <a:off x="9769822" y="5876776"/>
            <a:ext cx="357782" cy="357782"/>
          </a:xfrm>
          <a:custGeom>
            <a:avLst/>
            <a:gdLst/>
            <a:ahLst/>
            <a:cxnLst/>
            <a:rect l="l" t="t" r="r" b="b"/>
            <a:pathLst>
              <a:path w="357782" h="357782">
                <a:moveTo>
                  <a:pt x="0" y="0"/>
                </a:moveTo>
                <a:lnTo>
                  <a:pt x="357783" y="0"/>
                </a:lnTo>
                <a:lnTo>
                  <a:pt x="357783" y="357783"/>
                </a:lnTo>
                <a:lnTo>
                  <a:pt x="0" y="35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551045" y="6699349"/>
            <a:ext cx="3313956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Classifications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51045" y="7205811"/>
            <a:ext cx="7534572" cy="93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Owner type and house classification (Luxury, Standard, Spacious, Compact, Micro)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7795" y="8626674"/>
            <a:ext cx="16432411" cy="93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The dataset contains approximately </a:t>
            </a:r>
            <a:r>
              <a:rPr lang="en-US" sz="2062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250,000 property records</a:t>
            </a:r>
            <a:r>
              <a:rPr lang="en-US" sz="206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collected from multiple Indian cities and states. All data underwent thorough cleaning and preprocessing to ensure accuracy and reliability before visualization.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-33784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52326" y="733574"/>
            <a:ext cx="5374332" cy="69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Target Audience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326" y="1689497"/>
            <a:ext cx="9925347" cy="7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The dashboards were strategically designed to serve multiple stakeholders in the real estate ecosystem: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38039" y="2661791"/>
            <a:ext cx="9953922" cy="1667916"/>
            <a:chOff x="0" y="0"/>
            <a:chExt cx="13271897" cy="2223888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3233781" cy="2185797"/>
            </a:xfrm>
            <a:custGeom>
              <a:avLst/>
              <a:gdLst/>
              <a:ahLst/>
              <a:cxnLst/>
              <a:rect l="l" t="t" r="r" b="b"/>
              <a:pathLst>
                <a:path w="13233781" h="218579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48235" y="0"/>
                  </a:lnTo>
                  <a:cubicBezTo>
                    <a:pt x="13150723" y="0"/>
                    <a:pt x="13233781" y="81915"/>
                    <a:pt x="13233781" y="182880"/>
                  </a:cubicBezTo>
                  <a:lnTo>
                    <a:pt x="13233781" y="2002917"/>
                  </a:lnTo>
                  <a:cubicBezTo>
                    <a:pt x="13233781" y="2103882"/>
                    <a:pt x="13150723" y="2185797"/>
                    <a:pt x="13048235" y="2185797"/>
                  </a:cubicBezTo>
                  <a:lnTo>
                    <a:pt x="185547" y="2185797"/>
                  </a:lnTo>
                  <a:cubicBezTo>
                    <a:pt x="83058" y="2185797"/>
                    <a:pt x="0" y="2103882"/>
                    <a:pt x="0" y="200291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271881" cy="2223897"/>
            </a:xfrm>
            <a:custGeom>
              <a:avLst/>
              <a:gdLst/>
              <a:ahLst/>
              <a:cxnLst/>
              <a:rect l="l" t="t" r="r" b="b"/>
              <a:pathLst>
                <a:path w="13271881" h="222389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7285" y="0"/>
                  </a:lnTo>
                  <a:lnTo>
                    <a:pt x="13067285" y="19050"/>
                  </a:lnTo>
                  <a:lnTo>
                    <a:pt x="13067285" y="0"/>
                  </a:lnTo>
                  <a:cubicBezTo>
                    <a:pt x="13180061" y="0"/>
                    <a:pt x="13271881" y="90170"/>
                    <a:pt x="13271881" y="201930"/>
                  </a:cubicBezTo>
                  <a:lnTo>
                    <a:pt x="13252831" y="201930"/>
                  </a:lnTo>
                  <a:lnTo>
                    <a:pt x="13271881" y="201930"/>
                  </a:lnTo>
                  <a:lnTo>
                    <a:pt x="13271881" y="2021967"/>
                  </a:lnTo>
                  <a:lnTo>
                    <a:pt x="13252831" y="2021967"/>
                  </a:lnTo>
                  <a:lnTo>
                    <a:pt x="13271881" y="2021967"/>
                  </a:lnTo>
                  <a:cubicBezTo>
                    <a:pt x="13271881" y="2133727"/>
                    <a:pt x="13180061" y="2223897"/>
                    <a:pt x="13067285" y="2223897"/>
                  </a:cubicBezTo>
                  <a:lnTo>
                    <a:pt x="13067285" y="2204847"/>
                  </a:lnTo>
                  <a:lnTo>
                    <a:pt x="13067285" y="2223897"/>
                  </a:lnTo>
                  <a:lnTo>
                    <a:pt x="204597" y="2223897"/>
                  </a:lnTo>
                  <a:lnTo>
                    <a:pt x="204597" y="2204847"/>
                  </a:lnTo>
                  <a:lnTo>
                    <a:pt x="204597" y="2223897"/>
                  </a:lnTo>
                  <a:cubicBezTo>
                    <a:pt x="91821" y="2223897"/>
                    <a:pt x="0" y="2133727"/>
                    <a:pt x="0" y="202196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21967"/>
                  </a:lnTo>
                  <a:lnTo>
                    <a:pt x="19050" y="2021967"/>
                  </a:lnTo>
                  <a:lnTo>
                    <a:pt x="38100" y="2021967"/>
                  </a:lnTo>
                  <a:cubicBezTo>
                    <a:pt x="38100" y="2112137"/>
                    <a:pt x="112395" y="2185797"/>
                    <a:pt x="204597" y="2185797"/>
                  </a:cubicBezTo>
                  <a:lnTo>
                    <a:pt x="13067285" y="2185797"/>
                  </a:lnTo>
                  <a:cubicBezTo>
                    <a:pt x="13159487" y="2185797"/>
                    <a:pt x="13233781" y="2112137"/>
                    <a:pt x="13233781" y="2021967"/>
                  </a:cubicBezTo>
                  <a:lnTo>
                    <a:pt x="13233781" y="201930"/>
                  </a:lnTo>
                  <a:cubicBezTo>
                    <a:pt x="13233781" y="111760"/>
                    <a:pt x="13159487" y="38100"/>
                    <a:pt x="13067285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723751" y="2676079"/>
            <a:ext cx="114300" cy="1639341"/>
            <a:chOff x="0" y="0"/>
            <a:chExt cx="152400" cy="2185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2400" cy="2185797"/>
            </a:xfrm>
            <a:custGeom>
              <a:avLst/>
              <a:gdLst/>
              <a:ahLst/>
              <a:cxnLst/>
              <a:rect l="l" t="t" r="r" b="b"/>
              <a:pathLst>
                <a:path w="152400" h="218579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09597"/>
                  </a:lnTo>
                  <a:cubicBezTo>
                    <a:pt x="152400" y="2151634"/>
                    <a:pt x="118237" y="2185797"/>
                    <a:pt x="76200" y="2185797"/>
                  </a:cubicBezTo>
                  <a:cubicBezTo>
                    <a:pt x="34163" y="2185797"/>
                    <a:pt x="0" y="2151634"/>
                    <a:pt x="0" y="2109597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1081534" y="2900511"/>
            <a:ext cx="2687091" cy="35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 Estate Buyers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1534" y="3327201"/>
            <a:ext cx="9352658" cy="7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Individuals comparing prices across cities, neighborhoods, and property types to make informed purchase decisions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38039" y="4516041"/>
            <a:ext cx="9953922" cy="1667916"/>
            <a:chOff x="0" y="0"/>
            <a:chExt cx="13271897" cy="2223888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3233781" cy="2185797"/>
            </a:xfrm>
            <a:custGeom>
              <a:avLst/>
              <a:gdLst/>
              <a:ahLst/>
              <a:cxnLst/>
              <a:rect l="l" t="t" r="r" b="b"/>
              <a:pathLst>
                <a:path w="13233781" h="218579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48235" y="0"/>
                  </a:lnTo>
                  <a:cubicBezTo>
                    <a:pt x="13150723" y="0"/>
                    <a:pt x="13233781" y="81915"/>
                    <a:pt x="13233781" y="182880"/>
                  </a:cubicBezTo>
                  <a:lnTo>
                    <a:pt x="13233781" y="2002917"/>
                  </a:lnTo>
                  <a:cubicBezTo>
                    <a:pt x="13233781" y="2103882"/>
                    <a:pt x="13150723" y="2185797"/>
                    <a:pt x="13048235" y="2185797"/>
                  </a:cubicBezTo>
                  <a:lnTo>
                    <a:pt x="185547" y="2185797"/>
                  </a:lnTo>
                  <a:cubicBezTo>
                    <a:pt x="83058" y="2185797"/>
                    <a:pt x="0" y="2103882"/>
                    <a:pt x="0" y="200291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3271881" cy="2223897"/>
            </a:xfrm>
            <a:custGeom>
              <a:avLst/>
              <a:gdLst/>
              <a:ahLst/>
              <a:cxnLst/>
              <a:rect l="l" t="t" r="r" b="b"/>
              <a:pathLst>
                <a:path w="13271881" h="222389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7285" y="0"/>
                  </a:lnTo>
                  <a:lnTo>
                    <a:pt x="13067285" y="19050"/>
                  </a:lnTo>
                  <a:lnTo>
                    <a:pt x="13067285" y="0"/>
                  </a:lnTo>
                  <a:cubicBezTo>
                    <a:pt x="13180061" y="0"/>
                    <a:pt x="13271881" y="90170"/>
                    <a:pt x="13271881" y="201930"/>
                  </a:cubicBezTo>
                  <a:lnTo>
                    <a:pt x="13252831" y="201930"/>
                  </a:lnTo>
                  <a:lnTo>
                    <a:pt x="13271881" y="201930"/>
                  </a:lnTo>
                  <a:lnTo>
                    <a:pt x="13271881" y="2021967"/>
                  </a:lnTo>
                  <a:lnTo>
                    <a:pt x="13252831" y="2021967"/>
                  </a:lnTo>
                  <a:lnTo>
                    <a:pt x="13271881" y="2021967"/>
                  </a:lnTo>
                  <a:cubicBezTo>
                    <a:pt x="13271881" y="2133727"/>
                    <a:pt x="13180061" y="2223897"/>
                    <a:pt x="13067285" y="2223897"/>
                  </a:cubicBezTo>
                  <a:lnTo>
                    <a:pt x="13067285" y="2204847"/>
                  </a:lnTo>
                  <a:lnTo>
                    <a:pt x="13067285" y="2223897"/>
                  </a:lnTo>
                  <a:lnTo>
                    <a:pt x="204597" y="2223897"/>
                  </a:lnTo>
                  <a:lnTo>
                    <a:pt x="204597" y="2204847"/>
                  </a:lnTo>
                  <a:lnTo>
                    <a:pt x="204597" y="2223897"/>
                  </a:lnTo>
                  <a:cubicBezTo>
                    <a:pt x="91821" y="2223897"/>
                    <a:pt x="0" y="2133727"/>
                    <a:pt x="0" y="202196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21967"/>
                  </a:lnTo>
                  <a:lnTo>
                    <a:pt x="19050" y="2021967"/>
                  </a:lnTo>
                  <a:lnTo>
                    <a:pt x="38100" y="2021967"/>
                  </a:lnTo>
                  <a:cubicBezTo>
                    <a:pt x="38100" y="2112137"/>
                    <a:pt x="112395" y="2185797"/>
                    <a:pt x="204597" y="2185797"/>
                  </a:cubicBezTo>
                  <a:lnTo>
                    <a:pt x="13067285" y="2185797"/>
                  </a:lnTo>
                  <a:cubicBezTo>
                    <a:pt x="13159487" y="2185797"/>
                    <a:pt x="13233781" y="2112137"/>
                    <a:pt x="13233781" y="2021967"/>
                  </a:cubicBezTo>
                  <a:lnTo>
                    <a:pt x="13233781" y="201930"/>
                  </a:lnTo>
                  <a:cubicBezTo>
                    <a:pt x="13233781" y="111760"/>
                    <a:pt x="13159487" y="38100"/>
                    <a:pt x="13067285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23751" y="4530329"/>
            <a:ext cx="114300" cy="1639341"/>
            <a:chOff x="0" y="0"/>
            <a:chExt cx="152400" cy="21857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2400" cy="2185797"/>
            </a:xfrm>
            <a:custGeom>
              <a:avLst/>
              <a:gdLst/>
              <a:ahLst/>
              <a:cxnLst/>
              <a:rect l="l" t="t" r="r" b="b"/>
              <a:pathLst>
                <a:path w="152400" h="218579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09597"/>
                  </a:lnTo>
                  <a:cubicBezTo>
                    <a:pt x="152400" y="2151634"/>
                    <a:pt x="118237" y="2185797"/>
                    <a:pt x="76200" y="2185797"/>
                  </a:cubicBezTo>
                  <a:cubicBezTo>
                    <a:pt x="34163" y="2185797"/>
                    <a:pt x="0" y="2151634"/>
                    <a:pt x="0" y="2109597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081534" y="4754761"/>
            <a:ext cx="3873550" cy="35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Investors &amp; Portfolio Managers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1534" y="5181451"/>
            <a:ext cx="9352658" cy="7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Professionals identifying high-value locations, emerging markets, and high-demand property segments for strategic investment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38039" y="6370290"/>
            <a:ext cx="9953922" cy="1324124"/>
            <a:chOff x="0" y="0"/>
            <a:chExt cx="13271897" cy="1765498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13233908" cy="1727454"/>
            </a:xfrm>
            <a:custGeom>
              <a:avLst/>
              <a:gdLst/>
              <a:ahLst/>
              <a:cxnLst/>
              <a:rect l="l" t="t" r="r" b="b"/>
              <a:pathLst>
                <a:path w="13233908" h="1727454">
                  <a:moveTo>
                    <a:pt x="0" y="182880"/>
                  </a:moveTo>
                  <a:cubicBezTo>
                    <a:pt x="0" y="81915"/>
                    <a:pt x="83439" y="0"/>
                    <a:pt x="186436" y="0"/>
                  </a:cubicBezTo>
                  <a:lnTo>
                    <a:pt x="13047472" y="0"/>
                  </a:lnTo>
                  <a:cubicBezTo>
                    <a:pt x="13150342" y="0"/>
                    <a:pt x="13233908" y="81915"/>
                    <a:pt x="13233908" y="182880"/>
                  </a:cubicBezTo>
                  <a:lnTo>
                    <a:pt x="13233908" y="1544574"/>
                  </a:lnTo>
                  <a:cubicBezTo>
                    <a:pt x="13233908" y="1645539"/>
                    <a:pt x="13150469" y="1727454"/>
                    <a:pt x="13047472" y="1727454"/>
                  </a:cubicBezTo>
                  <a:lnTo>
                    <a:pt x="186436" y="1727454"/>
                  </a:lnTo>
                  <a:cubicBezTo>
                    <a:pt x="83566" y="1727454"/>
                    <a:pt x="0" y="1645539"/>
                    <a:pt x="0" y="154457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272008" cy="1765554"/>
            </a:xfrm>
            <a:custGeom>
              <a:avLst/>
              <a:gdLst/>
              <a:ahLst/>
              <a:cxnLst/>
              <a:rect l="l" t="t" r="r" b="b"/>
              <a:pathLst>
                <a:path w="13272008" h="1765554">
                  <a:moveTo>
                    <a:pt x="0" y="201930"/>
                  </a:moveTo>
                  <a:cubicBezTo>
                    <a:pt x="0" y="90043"/>
                    <a:pt x="92329" y="0"/>
                    <a:pt x="205486" y="0"/>
                  </a:cubicBezTo>
                  <a:lnTo>
                    <a:pt x="13066522" y="0"/>
                  </a:lnTo>
                  <a:lnTo>
                    <a:pt x="13066522" y="19050"/>
                  </a:lnTo>
                  <a:lnTo>
                    <a:pt x="13066522" y="0"/>
                  </a:lnTo>
                  <a:cubicBezTo>
                    <a:pt x="13179679" y="0"/>
                    <a:pt x="13272008" y="90043"/>
                    <a:pt x="13272008" y="201930"/>
                  </a:cubicBezTo>
                  <a:lnTo>
                    <a:pt x="13252958" y="201930"/>
                  </a:lnTo>
                  <a:lnTo>
                    <a:pt x="13272008" y="201930"/>
                  </a:lnTo>
                  <a:lnTo>
                    <a:pt x="13272008" y="1563624"/>
                  </a:lnTo>
                  <a:lnTo>
                    <a:pt x="13252958" y="1563624"/>
                  </a:lnTo>
                  <a:lnTo>
                    <a:pt x="13272008" y="1563624"/>
                  </a:lnTo>
                  <a:cubicBezTo>
                    <a:pt x="13272008" y="1675511"/>
                    <a:pt x="13179679" y="1765554"/>
                    <a:pt x="13066522" y="1765554"/>
                  </a:cubicBezTo>
                  <a:lnTo>
                    <a:pt x="13066522" y="1746504"/>
                  </a:lnTo>
                  <a:lnTo>
                    <a:pt x="13066522" y="1765554"/>
                  </a:lnTo>
                  <a:lnTo>
                    <a:pt x="205486" y="1765554"/>
                  </a:lnTo>
                  <a:lnTo>
                    <a:pt x="205486" y="1746504"/>
                  </a:lnTo>
                  <a:lnTo>
                    <a:pt x="205486" y="1765554"/>
                  </a:lnTo>
                  <a:cubicBezTo>
                    <a:pt x="92329" y="1765554"/>
                    <a:pt x="0" y="1675384"/>
                    <a:pt x="0" y="156362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563624"/>
                  </a:lnTo>
                  <a:lnTo>
                    <a:pt x="19050" y="1563624"/>
                  </a:lnTo>
                  <a:lnTo>
                    <a:pt x="38100" y="1563624"/>
                  </a:lnTo>
                  <a:cubicBezTo>
                    <a:pt x="38100" y="1653794"/>
                    <a:pt x="112649" y="1727454"/>
                    <a:pt x="205486" y="1727454"/>
                  </a:cubicBezTo>
                  <a:lnTo>
                    <a:pt x="13066522" y="1727454"/>
                  </a:lnTo>
                  <a:cubicBezTo>
                    <a:pt x="13159232" y="1727454"/>
                    <a:pt x="13233908" y="1653794"/>
                    <a:pt x="13233908" y="1563624"/>
                  </a:cubicBezTo>
                  <a:lnTo>
                    <a:pt x="13233908" y="201930"/>
                  </a:lnTo>
                  <a:cubicBezTo>
                    <a:pt x="13233908" y="111760"/>
                    <a:pt x="13159360" y="38100"/>
                    <a:pt x="13066522" y="38100"/>
                  </a:cubicBezTo>
                  <a:lnTo>
                    <a:pt x="205486" y="38100"/>
                  </a:lnTo>
                  <a:lnTo>
                    <a:pt x="205486" y="19050"/>
                  </a:lnTo>
                  <a:lnTo>
                    <a:pt x="205486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723751" y="6384577"/>
            <a:ext cx="114300" cy="1295549"/>
            <a:chOff x="0" y="0"/>
            <a:chExt cx="152400" cy="17273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" cy="1727454"/>
            </a:xfrm>
            <a:custGeom>
              <a:avLst/>
              <a:gdLst/>
              <a:ahLst/>
              <a:cxnLst/>
              <a:rect l="l" t="t" r="r" b="b"/>
              <a:pathLst>
                <a:path w="152400" h="172745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51254"/>
                  </a:lnTo>
                  <a:cubicBezTo>
                    <a:pt x="152400" y="1693291"/>
                    <a:pt x="118237" y="1727454"/>
                    <a:pt x="76200" y="1727454"/>
                  </a:cubicBezTo>
                  <a:cubicBezTo>
                    <a:pt x="34163" y="1727454"/>
                    <a:pt x="0" y="1693291"/>
                    <a:pt x="0" y="1651254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1081534" y="6609010"/>
            <a:ext cx="4168974" cy="35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Real Estate Companies &amp; Brokers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1534" y="7035701"/>
            <a:ext cx="9352658" cy="40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Industry professionals analyzing pricing behavior, market trends, and competitive positioning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38039" y="7880748"/>
            <a:ext cx="9953922" cy="1667916"/>
            <a:chOff x="0" y="0"/>
            <a:chExt cx="13271897" cy="2223888"/>
          </a:xfrm>
        </p:grpSpPr>
        <p:sp>
          <p:nvSpPr>
            <p:cNvPr id="32" name="Freeform 32"/>
            <p:cNvSpPr/>
            <p:nvPr/>
          </p:nvSpPr>
          <p:spPr>
            <a:xfrm>
              <a:off x="19050" y="19050"/>
              <a:ext cx="13233781" cy="2185797"/>
            </a:xfrm>
            <a:custGeom>
              <a:avLst/>
              <a:gdLst/>
              <a:ahLst/>
              <a:cxnLst/>
              <a:rect l="l" t="t" r="r" b="b"/>
              <a:pathLst>
                <a:path w="13233781" h="2185797">
                  <a:moveTo>
                    <a:pt x="0" y="182880"/>
                  </a:moveTo>
                  <a:cubicBezTo>
                    <a:pt x="0" y="81915"/>
                    <a:pt x="83058" y="0"/>
                    <a:pt x="185547" y="0"/>
                  </a:cubicBezTo>
                  <a:lnTo>
                    <a:pt x="13048235" y="0"/>
                  </a:lnTo>
                  <a:cubicBezTo>
                    <a:pt x="13150723" y="0"/>
                    <a:pt x="13233781" y="81915"/>
                    <a:pt x="13233781" y="182880"/>
                  </a:cubicBezTo>
                  <a:lnTo>
                    <a:pt x="13233781" y="2002917"/>
                  </a:lnTo>
                  <a:cubicBezTo>
                    <a:pt x="13233781" y="2103882"/>
                    <a:pt x="13150723" y="2185797"/>
                    <a:pt x="13048235" y="2185797"/>
                  </a:cubicBezTo>
                  <a:lnTo>
                    <a:pt x="185547" y="2185797"/>
                  </a:lnTo>
                  <a:cubicBezTo>
                    <a:pt x="83058" y="2185797"/>
                    <a:pt x="0" y="2103882"/>
                    <a:pt x="0" y="200291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3271881" cy="2223897"/>
            </a:xfrm>
            <a:custGeom>
              <a:avLst/>
              <a:gdLst/>
              <a:ahLst/>
              <a:cxnLst/>
              <a:rect l="l" t="t" r="r" b="b"/>
              <a:pathLst>
                <a:path w="13271881" h="2223897">
                  <a:moveTo>
                    <a:pt x="0" y="201930"/>
                  </a:moveTo>
                  <a:cubicBezTo>
                    <a:pt x="0" y="90170"/>
                    <a:pt x="91821" y="0"/>
                    <a:pt x="204597" y="0"/>
                  </a:cubicBezTo>
                  <a:lnTo>
                    <a:pt x="13067285" y="0"/>
                  </a:lnTo>
                  <a:lnTo>
                    <a:pt x="13067285" y="19050"/>
                  </a:lnTo>
                  <a:lnTo>
                    <a:pt x="13067285" y="0"/>
                  </a:lnTo>
                  <a:cubicBezTo>
                    <a:pt x="13180061" y="0"/>
                    <a:pt x="13271881" y="90170"/>
                    <a:pt x="13271881" y="201930"/>
                  </a:cubicBezTo>
                  <a:lnTo>
                    <a:pt x="13252831" y="201930"/>
                  </a:lnTo>
                  <a:lnTo>
                    <a:pt x="13271881" y="201930"/>
                  </a:lnTo>
                  <a:lnTo>
                    <a:pt x="13271881" y="2021967"/>
                  </a:lnTo>
                  <a:lnTo>
                    <a:pt x="13252831" y="2021967"/>
                  </a:lnTo>
                  <a:lnTo>
                    <a:pt x="13271881" y="2021967"/>
                  </a:lnTo>
                  <a:cubicBezTo>
                    <a:pt x="13271881" y="2133727"/>
                    <a:pt x="13180061" y="2223897"/>
                    <a:pt x="13067285" y="2223897"/>
                  </a:cubicBezTo>
                  <a:lnTo>
                    <a:pt x="13067285" y="2204847"/>
                  </a:lnTo>
                  <a:lnTo>
                    <a:pt x="13067285" y="2223897"/>
                  </a:lnTo>
                  <a:lnTo>
                    <a:pt x="204597" y="2223897"/>
                  </a:lnTo>
                  <a:lnTo>
                    <a:pt x="204597" y="2204847"/>
                  </a:lnTo>
                  <a:lnTo>
                    <a:pt x="204597" y="2223897"/>
                  </a:lnTo>
                  <a:cubicBezTo>
                    <a:pt x="91821" y="2223897"/>
                    <a:pt x="0" y="2133727"/>
                    <a:pt x="0" y="202196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21967"/>
                  </a:lnTo>
                  <a:lnTo>
                    <a:pt x="19050" y="2021967"/>
                  </a:lnTo>
                  <a:lnTo>
                    <a:pt x="38100" y="2021967"/>
                  </a:lnTo>
                  <a:cubicBezTo>
                    <a:pt x="38100" y="2112137"/>
                    <a:pt x="112395" y="2185797"/>
                    <a:pt x="204597" y="2185797"/>
                  </a:cubicBezTo>
                  <a:lnTo>
                    <a:pt x="13067285" y="2185797"/>
                  </a:lnTo>
                  <a:cubicBezTo>
                    <a:pt x="13159487" y="2185797"/>
                    <a:pt x="13233781" y="2112137"/>
                    <a:pt x="13233781" y="2021967"/>
                  </a:cubicBezTo>
                  <a:lnTo>
                    <a:pt x="13233781" y="201930"/>
                  </a:lnTo>
                  <a:cubicBezTo>
                    <a:pt x="13233781" y="111760"/>
                    <a:pt x="13159487" y="38100"/>
                    <a:pt x="13067285" y="38100"/>
                  </a:cubicBezTo>
                  <a:lnTo>
                    <a:pt x="204597" y="38100"/>
                  </a:lnTo>
                  <a:lnTo>
                    <a:pt x="204597" y="19050"/>
                  </a:lnTo>
                  <a:lnTo>
                    <a:pt x="204597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ACAC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723751" y="7895035"/>
            <a:ext cx="114300" cy="1639341"/>
            <a:chOff x="0" y="0"/>
            <a:chExt cx="152400" cy="21857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400" cy="2185797"/>
            </a:xfrm>
            <a:custGeom>
              <a:avLst/>
              <a:gdLst/>
              <a:ahLst/>
              <a:cxnLst/>
              <a:rect l="l" t="t" r="r" b="b"/>
              <a:pathLst>
                <a:path w="152400" h="218579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09597"/>
                  </a:lnTo>
                  <a:cubicBezTo>
                    <a:pt x="152400" y="2151634"/>
                    <a:pt x="118237" y="2185797"/>
                    <a:pt x="76200" y="2185797"/>
                  </a:cubicBezTo>
                  <a:cubicBezTo>
                    <a:pt x="34163" y="2185797"/>
                    <a:pt x="0" y="2151634"/>
                    <a:pt x="0" y="2109597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TextBox 36"/>
          <p:cNvSpPr txBox="1"/>
          <p:nvPr/>
        </p:nvSpPr>
        <p:spPr>
          <a:xfrm>
            <a:off x="1081534" y="8119467"/>
            <a:ext cx="3642718" cy="35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Data-Driven Decision Makers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1534" y="8546158"/>
            <a:ext cx="9352658" cy="74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Analysts and executives evaluating comprehensive property trends to guide business strategy and market entry decisions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79872" y="914251"/>
            <a:ext cx="7133630" cy="8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93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Key Dashboard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872" y="2347317"/>
            <a:ext cx="5154960" cy="48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Dashboard 1: Market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9872" y="2993826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Focuses on comprehensive market-level analysis with strategic visualizations: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9872" y="4024312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Property Type Distribution: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Donut chart showing Villa, Apartment, and Independent House segments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9872" y="4916537"/>
            <a:ext cx="7957394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Price Distribution: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Histogram analyzing price per SqFt patterns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9872" y="5406629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Size-Based Pricing: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Bar chart revealing average price by property size bucket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9872" y="6298852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Geographic Analysis: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Interactive map for state-wise price comparison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9872" y="7191077"/>
            <a:ext cx="7957394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City Rankings: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Bar chart displaying city-wise average prices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9872" y="7681169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Performance KPIs: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Median Price, Average Price, Average Area, and total listing count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0260" y="2347317"/>
            <a:ext cx="4951362" cy="48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Dashboard 2: Buyer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0260" y="2993826"/>
            <a:ext cx="7957394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Highlights buyer preferences and detailed property characteristics: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0260" y="3622179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BHK Analysis: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Packed bubbles showing average price by BHK and furnished status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0260" y="4514404"/>
            <a:ext cx="7957394" cy="88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Owner Distribution: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Pie chart categorizing Owner, Builder, and Broker listings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0260" y="5406629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Availability Status: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Side-by-side bars comparing Ready vs Under Construction properties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60260" y="6298852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House Categories: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Treemap visualizing Luxury, Spacious, Standard, Compact, and Micro segments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60260" y="7191077"/>
            <a:ext cx="7957394" cy="88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BHK Pricing: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Lollipop chart displaying average price by bedroom configuration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9872" y="8856166"/>
            <a:ext cx="16528256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Both dashboards include </a:t>
            </a:r>
            <a:r>
              <a:rPr lang="en-US" sz="1937" b="1">
                <a:solidFill>
                  <a:srgbClr val="2D4DF2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dynamic filters</a:t>
            </a:r>
            <a:r>
              <a:rPr lang="en-US" sz="193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for State, City, Property Type, and Furnished Status, enabling interactive exploration and custom analysis.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2238" y="852785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Tools &amp;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4864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Used Excel for Data Cleaning and Tableau for Data Visualization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021211"/>
            <a:ext cx="607962" cy="43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3550741"/>
            <a:ext cx="5245447" cy="38100"/>
            <a:chOff x="0" y="0"/>
            <a:chExt cx="6993930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992238" y="374957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Data Preparation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295924"/>
            <a:ext cx="524544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Comprehensive data cleaning, quality checks, and validation to ensure dataset accuracy and completeness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21202" y="3021211"/>
            <a:ext cx="489198" cy="43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21202" y="3550741"/>
            <a:ext cx="5245447" cy="38100"/>
            <a:chOff x="0" y="0"/>
            <a:chExt cx="6993930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6521202" y="374957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Calculated Fields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21202" y="4295924"/>
            <a:ext cx="524544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Creation of custom metrics including area buckets, average prices, and BHK-based calculations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0166" y="3021211"/>
            <a:ext cx="489198" cy="43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50166" y="3550741"/>
            <a:ext cx="5245447" cy="38100"/>
            <a:chOff x="0" y="0"/>
            <a:chExt cx="6993930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2050166" y="374957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Visual 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50166" y="4295924"/>
            <a:ext cx="5245447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Implementation of advanced chart types: treemaps, packed bubbles, lollipop charts, and donut visualizations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6152852"/>
            <a:ext cx="455562" cy="430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92205" y="6744863"/>
            <a:ext cx="16303378" cy="38100"/>
            <a:chOff x="0" y="0"/>
            <a:chExt cx="21737837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737828" cy="50800"/>
            </a:xfrm>
            <a:custGeom>
              <a:avLst/>
              <a:gdLst/>
              <a:ahLst/>
              <a:cxnLst/>
              <a:rect l="l" t="t" r="r" b="b"/>
              <a:pathLst>
                <a:path w="21737828" h="50800">
                  <a:moveTo>
                    <a:pt x="0" y="0"/>
                  </a:moveTo>
                  <a:lnTo>
                    <a:pt x="21737828" y="0"/>
                  </a:lnTo>
                  <a:lnTo>
                    <a:pt x="2173782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992238" y="6965603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Dashboard Design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238" y="7427565"/>
            <a:ext cx="1630337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Professional UI layout standardization with KPI cards, icon-based representation, and strategic color coding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238" y="8412659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All analysis and visualization work was performed using </a:t>
            </a:r>
            <a:r>
              <a:rPr lang="en-US" sz="2187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Tableau</a:t>
            </a:r>
            <a:r>
              <a:rPr lang="en-US" sz="2187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, leveraging its powerful analytics engine and interactive dashboard capabilities to deliver professional-grade business intelligence.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12750" y="629841"/>
            <a:ext cx="5805488" cy="73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Scope &amp; Limitations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750" y="1935956"/>
            <a:ext cx="3483322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Project Scope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2750" y="2765524"/>
            <a:ext cx="116086" cy="116086"/>
            <a:chOff x="0" y="0"/>
            <a:chExt cx="154782" cy="1547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686" cy="154686"/>
            </a:xfrm>
            <a:custGeom>
              <a:avLst/>
              <a:gdLst/>
              <a:ahLst/>
              <a:cxnLst/>
              <a:rect l="l" t="t" r="r" b="b"/>
              <a:pathLst>
                <a:path w="154686" h="154686">
                  <a:moveTo>
                    <a:pt x="0" y="77343"/>
                  </a:moveTo>
                  <a:cubicBezTo>
                    <a:pt x="0" y="34671"/>
                    <a:pt x="34671" y="0"/>
                    <a:pt x="77343" y="0"/>
                  </a:cubicBezTo>
                  <a:cubicBezTo>
                    <a:pt x="120015" y="0"/>
                    <a:pt x="154686" y="34671"/>
                    <a:pt x="154686" y="77343"/>
                  </a:cubicBezTo>
                  <a:cubicBezTo>
                    <a:pt x="154686" y="120015"/>
                    <a:pt x="120015" y="154686"/>
                    <a:pt x="77343" y="154686"/>
                  </a:cubicBezTo>
                  <a:cubicBezTo>
                    <a:pt x="34671" y="154686"/>
                    <a:pt x="0" y="120142"/>
                    <a:pt x="0" y="77343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161009" y="2623096"/>
            <a:ext cx="3411885" cy="3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Comprehensive Coverage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1009" y="3179861"/>
            <a:ext cx="769977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Provides detailed pricing insights at state, and city levels with granular analysis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12750" y="4567684"/>
            <a:ext cx="116086" cy="116086"/>
            <a:chOff x="0" y="0"/>
            <a:chExt cx="154782" cy="1547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686" cy="154686"/>
            </a:xfrm>
            <a:custGeom>
              <a:avLst/>
              <a:gdLst/>
              <a:ahLst/>
              <a:cxnLst/>
              <a:rect l="l" t="t" r="r" b="b"/>
              <a:pathLst>
                <a:path w="154686" h="154686">
                  <a:moveTo>
                    <a:pt x="0" y="77343"/>
                  </a:moveTo>
                  <a:cubicBezTo>
                    <a:pt x="0" y="34671"/>
                    <a:pt x="34671" y="0"/>
                    <a:pt x="77343" y="0"/>
                  </a:cubicBezTo>
                  <a:cubicBezTo>
                    <a:pt x="120015" y="0"/>
                    <a:pt x="154686" y="34671"/>
                    <a:pt x="154686" y="77343"/>
                  </a:cubicBezTo>
                  <a:cubicBezTo>
                    <a:pt x="154686" y="120015"/>
                    <a:pt x="120015" y="154686"/>
                    <a:pt x="77343" y="154686"/>
                  </a:cubicBezTo>
                  <a:cubicBezTo>
                    <a:pt x="34671" y="154686"/>
                    <a:pt x="0" y="120142"/>
                    <a:pt x="0" y="77343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161009" y="4425255"/>
            <a:ext cx="2902744" cy="3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Buyer Intelligence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009" y="4982021"/>
            <a:ext cx="769977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Covers comprehensive buyer preferences and property characteristics across multiple dimensions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12750" y="6369844"/>
            <a:ext cx="116086" cy="116086"/>
            <a:chOff x="0" y="0"/>
            <a:chExt cx="154782" cy="1547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4686" cy="154686"/>
            </a:xfrm>
            <a:custGeom>
              <a:avLst/>
              <a:gdLst/>
              <a:ahLst/>
              <a:cxnLst/>
              <a:rect l="l" t="t" r="r" b="b"/>
              <a:pathLst>
                <a:path w="154686" h="154686">
                  <a:moveTo>
                    <a:pt x="0" y="77343"/>
                  </a:moveTo>
                  <a:cubicBezTo>
                    <a:pt x="0" y="34671"/>
                    <a:pt x="34671" y="0"/>
                    <a:pt x="77343" y="0"/>
                  </a:cubicBezTo>
                  <a:cubicBezTo>
                    <a:pt x="120015" y="0"/>
                    <a:pt x="154686" y="34671"/>
                    <a:pt x="154686" y="77343"/>
                  </a:cubicBezTo>
                  <a:cubicBezTo>
                    <a:pt x="154686" y="120015"/>
                    <a:pt x="120015" y="154686"/>
                    <a:pt x="77343" y="154686"/>
                  </a:cubicBezTo>
                  <a:cubicBezTo>
                    <a:pt x="34671" y="154686"/>
                    <a:pt x="0" y="120142"/>
                    <a:pt x="0" y="77343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161009" y="6227415"/>
            <a:ext cx="3056036" cy="3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Interactive Exploration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1009" y="6784181"/>
            <a:ext cx="769977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Supports dynamic filtering and drill-down capabilities for deeper market investigation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2750" y="8172004"/>
            <a:ext cx="116086" cy="116086"/>
            <a:chOff x="0" y="0"/>
            <a:chExt cx="154782" cy="1547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686" cy="154686"/>
            </a:xfrm>
            <a:custGeom>
              <a:avLst/>
              <a:gdLst/>
              <a:ahLst/>
              <a:cxnLst/>
              <a:rect l="l" t="t" r="r" b="b"/>
              <a:pathLst>
                <a:path w="154686" h="154686">
                  <a:moveTo>
                    <a:pt x="0" y="77343"/>
                  </a:moveTo>
                  <a:cubicBezTo>
                    <a:pt x="0" y="34671"/>
                    <a:pt x="34671" y="0"/>
                    <a:pt x="77343" y="0"/>
                  </a:cubicBezTo>
                  <a:cubicBezTo>
                    <a:pt x="120015" y="0"/>
                    <a:pt x="154686" y="34671"/>
                    <a:pt x="154686" y="77343"/>
                  </a:cubicBezTo>
                  <a:cubicBezTo>
                    <a:pt x="154686" y="120015"/>
                    <a:pt x="120015" y="154686"/>
                    <a:pt x="77343" y="154686"/>
                  </a:cubicBezTo>
                  <a:cubicBezTo>
                    <a:pt x="34671" y="154686"/>
                    <a:pt x="0" y="120142"/>
                    <a:pt x="0" y="77343"/>
                  </a:cubicBezTo>
                  <a:close/>
                </a:path>
              </a:pathLst>
            </a:custGeom>
            <a:solidFill>
              <a:srgbClr val="5D5D6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161009" y="8029575"/>
            <a:ext cx="2961680" cy="3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Business Applications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1009" y="8586341"/>
            <a:ext cx="7699772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Suitable for real estate platforms, analytics departments, investor reports, and strategic planning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36745" y="1935956"/>
            <a:ext cx="3483322" cy="44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Known Limitations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36745" y="2642146"/>
            <a:ext cx="8048030" cy="2716411"/>
            <a:chOff x="0" y="0"/>
            <a:chExt cx="10730707" cy="3621882"/>
          </a:xfrm>
          <a:solidFill>
            <a:schemeClr val="bg1"/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30738" cy="3621913"/>
            </a:xfrm>
            <a:custGeom>
              <a:avLst/>
              <a:gdLst/>
              <a:ahLst/>
              <a:cxnLst/>
              <a:rect l="l" t="t" r="r" b="b"/>
              <a:pathLst>
                <a:path w="10730738" h="3621913">
                  <a:moveTo>
                    <a:pt x="0" y="130048"/>
                  </a:moveTo>
                  <a:cubicBezTo>
                    <a:pt x="0" y="58293"/>
                    <a:pt x="58293" y="0"/>
                    <a:pt x="130048" y="0"/>
                  </a:cubicBezTo>
                  <a:lnTo>
                    <a:pt x="10600690" y="0"/>
                  </a:lnTo>
                  <a:cubicBezTo>
                    <a:pt x="10672572" y="0"/>
                    <a:pt x="10730738" y="58293"/>
                    <a:pt x="10730738" y="130048"/>
                  </a:cubicBezTo>
                  <a:lnTo>
                    <a:pt x="10730738" y="3491865"/>
                  </a:lnTo>
                  <a:cubicBezTo>
                    <a:pt x="10730738" y="3563747"/>
                    <a:pt x="10672445" y="3621913"/>
                    <a:pt x="10600690" y="3621913"/>
                  </a:cubicBezTo>
                  <a:lnTo>
                    <a:pt x="130048" y="3621913"/>
                  </a:lnTo>
                  <a:cubicBezTo>
                    <a:pt x="58293" y="3621913"/>
                    <a:pt x="0" y="3563620"/>
                    <a:pt x="0" y="3491865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9668916" y="2986385"/>
            <a:ext cx="290215" cy="232172"/>
            <a:chOff x="0" y="0"/>
            <a:chExt cx="386953" cy="30956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386969" cy="309626"/>
            </a:xfrm>
            <a:custGeom>
              <a:avLst/>
              <a:gdLst/>
              <a:ahLst/>
              <a:cxnLst/>
              <a:rect l="l" t="t" r="r" b="b"/>
              <a:pathLst>
                <a:path w="386969" h="309626">
                  <a:moveTo>
                    <a:pt x="0" y="0"/>
                  </a:moveTo>
                  <a:lnTo>
                    <a:pt x="386969" y="0"/>
                  </a:lnTo>
                  <a:lnTo>
                    <a:pt x="386969" y="309626"/>
                  </a:lnTo>
                  <a:lnTo>
                    <a:pt x="0" y="30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20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0191304" y="2875210"/>
            <a:ext cx="706129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Data Constraints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1304" y="3455640"/>
            <a:ext cx="706129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Dataset lacks year-built information and exact floor details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91304" y="3908375"/>
            <a:ext cx="706129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Missing precise locality boundaries for micro-market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91304" y="4361110"/>
            <a:ext cx="706129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Some fields contain missing or generalized values requiring interpretation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436745" y="5619750"/>
            <a:ext cx="8048030" cy="2716411"/>
            <a:chOff x="0" y="0"/>
            <a:chExt cx="10730707" cy="3621882"/>
          </a:xfrm>
          <a:solidFill>
            <a:schemeClr val="bg1"/>
          </a:solidFill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30738" cy="3621913"/>
            </a:xfrm>
            <a:custGeom>
              <a:avLst/>
              <a:gdLst/>
              <a:ahLst/>
              <a:cxnLst/>
              <a:rect l="l" t="t" r="r" b="b"/>
              <a:pathLst>
                <a:path w="10730738" h="3621913">
                  <a:moveTo>
                    <a:pt x="0" y="130048"/>
                  </a:moveTo>
                  <a:cubicBezTo>
                    <a:pt x="0" y="58293"/>
                    <a:pt x="58293" y="0"/>
                    <a:pt x="130048" y="0"/>
                  </a:cubicBezTo>
                  <a:lnTo>
                    <a:pt x="10600690" y="0"/>
                  </a:lnTo>
                  <a:cubicBezTo>
                    <a:pt x="10672572" y="0"/>
                    <a:pt x="10730738" y="58293"/>
                    <a:pt x="10730738" y="130048"/>
                  </a:cubicBezTo>
                  <a:lnTo>
                    <a:pt x="10730738" y="3491865"/>
                  </a:lnTo>
                  <a:cubicBezTo>
                    <a:pt x="10730738" y="3563747"/>
                    <a:pt x="10672445" y="3621913"/>
                    <a:pt x="10600690" y="3621913"/>
                  </a:cubicBezTo>
                  <a:lnTo>
                    <a:pt x="130048" y="3621913"/>
                  </a:lnTo>
                  <a:cubicBezTo>
                    <a:pt x="58293" y="3621913"/>
                    <a:pt x="0" y="3563620"/>
                    <a:pt x="0" y="3491865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668916" y="5963990"/>
            <a:ext cx="290215" cy="232172"/>
            <a:chOff x="0" y="0"/>
            <a:chExt cx="386953" cy="309563"/>
          </a:xfrm>
        </p:grpSpPr>
        <p:sp>
          <p:nvSpPr>
            <p:cNvPr id="36" name="Freeform 36" descr="preencoded.png"/>
            <p:cNvSpPr/>
            <p:nvPr/>
          </p:nvSpPr>
          <p:spPr>
            <a:xfrm>
              <a:off x="0" y="0"/>
              <a:ext cx="386969" cy="309626"/>
            </a:xfrm>
            <a:custGeom>
              <a:avLst/>
              <a:gdLst/>
              <a:ahLst/>
              <a:cxnLst/>
              <a:rect l="l" t="t" r="r" b="b"/>
              <a:pathLst>
                <a:path w="386969" h="309626">
                  <a:moveTo>
                    <a:pt x="0" y="0"/>
                  </a:moveTo>
                  <a:lnTo>
                    <a:pt x="386969" y="0"/>
                  </a:lnTo>
                  <a:lnTo>
                    <a:pt x="386969" y="309626"/>
                  </a:lnTo>
                  <a:lnTo>
                    <a:pt x="0" y="309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3" b="20"/>
              </a:stretch>
            </a:blipFill>
          </p:spPr>
        </p:sp>
      </p:grpSp>
      <p:sp>
        <p:nvSpPr>
          <p:cNvPr id="37" name="TextBox 37"/>
          <p:cNvSpPr txBox="1"/>
          <p:nvPr/>
        </p:nvSpPr>
        <p:spPr>
          <a:xfrm>
            <a:off x="10191304" y="5852815"/>
            <a:ext cx="706129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Analysis Constraints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91304" y="6433245"/>
            <a:ext cx="7061299" cy="34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Pricing distribution may include outdated or incomplete listing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81909" y="6910090"/>
            <a:ext cx="7061299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Year-over-year trends cannot be analyzed due to missing date fields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91304" y="7710190"/>
            <a:ext cx="706129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Temporal market dynamics remain unexplored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77466" y="659904"/>
            <a:ext cx="8709720" cy="63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749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Key Outcomes &amp; Future Enhancements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466" y="1351806"/>
            <a:ext cx="290348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Project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466" y="2215902"/>
            <a:ext cx="5483126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138K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9205" y="2982217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Luxury Listings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7466" y="3362622"/>
            <a:ext cx="5483126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5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Luxury houses dominate the market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2438" y="2215902"/>
            <a:ext cx="5483126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254L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4176" y="2982217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Average Price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2438" y="3362622"/>
            <a:ext cx="5483126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Mean property price in Lakhs across all segments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27409" y="2215902"/>
            <a:ext cx="5483126" cy="5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250K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59147" y="2982217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Total Records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27409" y="3362622"/>
            <a:ext cx="5483126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Comprehensive property listings analyzed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7466" y="3890070"/>
            <a:ext cx="16933069" cy="98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The dashboards successfully deliver actionable insights: </a:t>
            </a:r>
            <a:r>
              <a:rPr lang="en-US" sz="15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Spacious and Luxury homes</a:t>
            </a: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command significantly higher price points, </a:t>
            </a:r>
            <a:r>
              <a:rPr lang="en-US" sz="1500" b="1">
                <a:solidFill>
                  <a:srgbClr val="2D4DF2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furnished status strongly influences pricing</a:t>
            </a: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, and </a:t>
            </a:r>
            <a:r>
              <a:rPr lang="en-US" sz="15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ready-to-move properties</a:t>
            </a: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show higher market preference. City-wise price variation clearly highlights premium markets versus affordable options, with visuals enabling quick understanding of how BHK, size, house type, and owner type affect pricing decisions.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7466" y="5147519"/>
            <a:ext cx="292134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1">
                <a:solidFill>
                  <a:srgbClr val="1E1E3C"/>
                </a:solidFill>
                <a:latin typeface="Nunito Bold"/>
                <a:ea typeface="Nunito Bold"/>
                <a:cs typeface="Nunito Bold"/>
                <a:sym typeface="Nunito Bold"/>
              </a:rPr>
              <a:t>Future Enhancements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77466" y="5819626"/>
            <a:ext cx="8466535" cy="774204"/>
            <a:chOff x="0" y="0"/>
            <a:chExt cx="11288713" cy="1032272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1288776" cy="1032256"/>
            </a:xfrm>
            <a:custGeom>
              <a:avLst/>
              <a:gdLst/>
              <a:ahLst/>
              <a:cxnLst/>
              <a:rect l="l" t="t" r="r" b="b"/>
              <a:pathLst>
                <a:path w="11288776" h="1032256">
                  <a:moveTo>
                    <a:pt x="0" y="0"/>
                  </a:moveTo>
                  <a:lnTo>
                    <a:pt x="11288776" y="0"/>
                  </a:lnTo>
                  <a:lnTo>
                    <a:pt x="11288776" y="1032256"/>
                  </a:lnTo>
                  <a:lnTo>
                    <a:pt x="0" y="1032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0" r="-180" b="-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70942" y="6768256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Temporal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0942" y="7071488"/>
            <a:ext cx="8079581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Add time-based trends and year-over-year comparisons when date fields become available</a:t>
            </a:r>
          </a:p>
        </p:txBody>
      </p:sp>
      <p:sp>
        <p:nvSpPr>
          <p:cNvPr id="24" name="Freeform 24" descr="preencoded.png"/>
          <p:cNvSpPr/>
          <p:nvPr/>
        </p:nvSpPr>
        <p:spPr>
          <a:xfrm>
            <a:off x="9144000" y="5819626"/>
            <a:ext cx="8466582" cy="774192"/>
          </a:xfrm>
          <a:custGeom>
            <a:avLst/>
            <a:gdLst/>
            <a:ahLst/>
            <a:cxnLst/>
            <a:rect l="l" t="t" r="r" b="b"/>
            <a:pathLst>
              <a:path w="11288776" h="1032256">
                <a:moveTo>
                  <a:pt x="0" y="0"/>
                </a:moveTo>
                <a:lnTo>
                  <a:pt x="11288776" y="0"/>
                </a:lnTo>
                <a:lnTo>
                  <a:pt x="11288776" y="1032256"/>
                </a:lnTo>
                <a:lnTo>
                  <a:pt x="0" y="1032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 b="-1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337476" y="6768256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Predictive Models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37476" y="7148661"/>
            <a:ext cx="8079581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Integrate forecasting capabilities using Tableau or Python for price prediction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77466" y="7708999"/>
            <a:ext cx="8466535" cy="774204"/>
            <a:chOff x="0" y="0"/>
            <a:chExt cx="11288713" cy="103227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1288776" cy="1032256"/>
            </a:xfrm>
            <a:custGeom>
              <a:avLst/>
              <a:gdLst/>
              <a:ahLst/>
              <a:cxnLst/>
              <a:rect l="l" t="t" r="r" b="b"/>
              <a:pathLst>
                <a:path w="11288776" h="1032256">
                  <a:moveTo>
                    <a:pt x="0" y="0"/>
                  </a:moveTo>
                  <a:lnTo>
                    <a:pt x="11288776" y="0"/>
                  </a:lnTo>
                  <a:lnTo>
                    <a:pt x="11288776" y="1032256"/>
                  </a:lnTo>
                  <a:lnTo>
                    <a:pt x="0" y="1032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0" r="-180" b="-1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870942" y="8657630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Enriched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0942" y="9038035"/>
            <a:ext cx="8079581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Include crime rates, livability index, school proximity, and infrastructure metrics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144000" y="7708999"/>
            <a:ext cx="8466535" cy="774204"/>
            <a:chOff x="0" y="0"/>
            <a:chExt cx="11288713" cy="103227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1288776" cy="1032256"/>
            </a:xfrm>
            <a:custGeom>
              <a:avLst/>
              <a:gdLst/>
              <a:ahLst/>
              <a:cxnLst/>
              <a:rect l="l" t="t" r="r" b="b"/>
              <a:pathLst>
                <a:path w="11288776" h="1032256">
                  <a:moveTo>
                    <a:pt x="0" y="0"/>
                  </a:moveTo>
                  <a:lnTo>
                    <a:pt x="11288776" y="0"/>
                  </a:lnTo>
                  <a:lnTo>
                    <a:pt x="11288776" y="1032256"/>
                  </a:lnTo>
                  <a:lnTo>
                    <a:pt x="0" y="1032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0" r="-180" b="-1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9337476" y="8657630"/>
            <a:ext cx="2419499" cy="32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Advanced Features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37476" y="9038035"/>
            <a:ext cx="8079581" cy="36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Build comparison tools, recommendation engines, and real-time web dashboards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74457-DB4A-316D-0A51-BC6DF5232FE6}"/>
              </a:ext>
            </a:extLst>
          </p:cNvPr>
          <p:cNvSpPr txBox="1"/>
          <p:nvPr/>
        </p:nvSpPr>
        <p:spPr>
          <a:xfrm>
            <a:off x="6096000" y="47895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THANKYOU</a:t>
            </a:r>
            <a:endParaRPr lang="en-IN" sz="4000" dirty="0">
              <a:latin typeface="Nirmala Text" panose="020B0502040204020203" pitchFamily="34" charset="0"/>
              <a:ea typeface="Nirmala Text" panose="020B0502040204020203" pitchFamily="34" charset="0"/>
              <a:cs typeface="Nirmala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6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882</Words>
  <Application>Microsoft Office PowerPoint</Application>
  <PresentationFormat>Custom</PresentationFormat>
  <Paragraphs>124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Nunito Sans</vt:lpstr>
      <vt:lpstr>Nirmala Text</vt:lpstr>
      <vt:lpstr>Calibri</vt:lpstr>
      <vt:lpstr>Arial</vt:lpstr>
      <vt:lpstr>Nunito Bold</vt:lpstr>
      <vt:lpstr>Nunito Light</vt:lpstr>
      <vt:lpstr>Nunito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Indian-Real-Estate-Market-Analysis.pptx</dc:title>
  <cp:lastModifiedBy>Vinay Chary</cp:lastModifiedBy>
  <cp:revision>3</cp:revision>
  <dcterms:created xsi:type="dcterms:W3CDTF">2006-08-16T00:00:00Z</dcterms:created>
  <dcterms:modified xsi:type="dcterms:W3CDTF">2025-12-03T05:10:57Z</dcterms:modified>
  <dc:identifier>DAG6FHv38Pw</dc:identifier>
</cp:coreProperties>
</file>